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72" r:id="rId8"/>
    <p:sldId id="263" r:id="rId9"/>
    <p:sldId id="262" r:id="rId10"/>
    <p:sldId id="264" r:id="rId11"/>
    <p:sldId id="265" r:id="rId12"/>
    <p:sldId id="266" r:id="rId13"/>
    <p:sldId id="267" r:id="rId14"/>
    <p:sldId id="268" r:id="rId15"/>
    <p:sldId id="269" r:id="rId16"/>
    <p:sldId id="270" r:id="rId17"/>
    <p:sldId id="271"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60"/>
  </p:normalViewPr>
  <p:slideViewPr>
    <p:cSldViewPr snapToGrid="0">
      <p:cViewPr varScale="1">
        <p:scale>
          <a:sx n="70" d="100"/>
          <a:sy n="70" d="100"/>
        </p:scale>
        <p:origin x="600"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73E1AE0-3EF4-4EB2-BD38-ADF4E3B667A2}" type="datetimeFigureOut">
              <a:rPr lang="en-CA" smtClean="0"/>
              <a:t>22/02/2021</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AA298F1-F8F3-4AC1-90D6-FF2478E6FF79}" type="slidenum">
              <a:rPr lang="en-CA" smtClean="0"/>
              <a:t>‹#›</a:t>
            </a:fld>
            <a:endParaRPr lang="en-CA"/>
          </a:p>
        </p:txBody>
      </p:sp>
    </p:spTree>
    <p:extLst>
      <p:ext uri="{BB962C8B-B14F-4D97-AF65-F5344CB8AC3E}">
        <p14:creationId xmlns:p14="http://schemas.microsoft.com/office/powerpoint/2010/main" val="650383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1806A28-B420-4051-811A-EBEBD8C5F976}" type="datetimeFigureOut">
              <a:rPr lang="en-US" smtClean="0"/>
              <a:t>2/22/2021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65D8E96-D6EB-493B-B7B6-58255BD33B6C}" type="slidenum">
              <a:rPr lang="en-US" smtClean="0"/>
              <a:t>‹#›</a:t>
            </a:fld>
            <a:endParaRPr lang="en-US"/>
          </a:p>
        </p:txBody>
      </p:sp>
    </p:spTree>
    <p:extLst>
      <p:ext uri="{BB962C8B-B14F-4D97-AF65-F5344CB8AC3E}">
        <p14:creationId xmlns:p14="http://schemas.microsoft.com/office/powerpoint/2010/main" val="3521072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5D8E96-D6EB-493B-B7B6-58255BD33B6C}" type="slidenum">
              <a:rPr lang="en-US" smtClean="0"/>
              <a:t>15</a:t>
            </a:fld>
            <a:endParaRPr lang="en-US"/>
          </a:p>
        </p:txBody>
      </p:sp>
    </p:spTree>
    <p:extLst>
      <p:ext uri="{BB962C8B-B14F-4D97-AF65-F5344CB8AC3E}">
        <p14:creationId xmlns:p14="http://schemas.microsoft.com/office/powerpoint/2010/main" val="1183388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6331C9-E97E-4AB5-810B-629F7E656BCE}"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D3AB26-C56D-4940-8068-412099F42BCB}" type="datetime1">
              <a:rPr lang="en-US" smtClean="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E5B60B-0537-4FA8-9A40-68F303E2D189}"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011E0A-D3F0-46BF-B988-B0F493ACC942}"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5545D3-6D87-4DD4-8D29-2CF446F39E6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2090420-E7E9-4D87-BCAC-3489F228111D}" type="datetime1">
              <a:rPr lang="en-US" smtClean="0"/>
              <a:t>2/22/2021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E214A6C-E200-4821-AA87-13E0F5EE7E96}" type="datetime1">
              <a:rPr lang="en-US" smtClean="0"/>
              <a:t>2/22/2021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8E69B7-87DC-4DD4-A50D-0BAA9EF2077A}"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36368A-DC23-4501-B2FE-60340598D811}"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E07C550-BA3D-443D-9F42-FBC63E275A45}"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932933-4F2B-48D0-98C1-5FEA1B271BDD}" type="datetime1">
              <a:rPr lang="en-US" smtClean="0"/>
              <a:t>2/22/2021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5EA21B-D6E7-45D1-AF53-9DE31A29F456}" type="datetime1">
              <a:rPr lang="en-US" smtClean="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0F03B2-881E-4078-A4FB-6B0CB4B408F2}" type="datetime1">
              <a:rPr lang="en-US" smtClean="0"/>
              <a:t>2/22/2021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8EDE9678-46AE-4563-9B72-4B08069469E1}" type="datetime1">
              <a:rPr lang="en-US" smtClean="0"/>
              <a:t>2/22/2021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3E2DCA6-DA19-492A-AEA1-0A29D2F30250}" type="datetime1">
              <a:rPr lang="en-US" smtClean="0"/>
              <a:t>2/22/2021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A0469482-0E78-461F-961A-66B8D423CEDF}" type="datetime1">
              <a:rPr lang="en-US" smtClean="0"/>
              <a:t>2/22/2021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7AE096-CC95-4414-97A3-402284FAE4E9}" type="datetime1">
              <a:rPr lang="en-US" smtClean="0"/>
              <a:t>2/22/2021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F0E26C9-ED5C-42E0-AB17-B21F1D3885C1}" type="datetime1">
              <a:rPr lang="en-US" smtClean="0"/>
              <a:t>2/22/2021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STARE DECISIS AND PRECEDENT: A CASE STUDY</a:t>
            </a:r>
            <a:endParaRPr lang="en-US" sz="5400" dirty="0"/>
          </a:p>
        </p:txBody>
      </p:sp>
      <p:sp>
        <p:nvSpPr>
          <p:cNvPr id="3" name="Subtitle 2"/>
          <p:cNvSpPr>
            <a:spLocks noGrp="1"/>
          </p:cNvSpPr>
          <p:nvPr>
            <p:ph type="subTitle" idx="1"/>
          </p:nvPr>
        </p:nvSpPr>
        <p:spPr>
          <a:xfrm>
            <a:off x="1154955" y="4777380"/>
            <a:ext cx="9121930" cy="1542500"/>
          </a:xfrm>
        </p:spPr>
        <p:txBody>
          <a:bodyPr>
            <a:normAutofit/>
          </a:bodyPr>
          <a:lstStyle/>
          <a:p>
            <a:r>
              <a:rPr lang="en-US" dirty="0" smtClean="0"/>
              <a:t>THE ROLE OF STARE DECISIS AND PRECEDENT IN THE United states TAX SYSTEM </a:t>
            </a:r>
          </a:p>
          <a:p>
            <a:r>
              <a:rPr lang="en-US" dirty="0" smtClean="0"/>
              <a:t>			Judge L. Paige Marvel, United States Tax Court</a:t>
            </a:r>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a:t>
            </a:fld>
            <a:endParaRPr lang="en-US" dirty="0"/>
          </a:p>
        </p:txBody>
      </p:sp>
    </p:spTree>
    <p:extLst>
      <p:ext uri="{BB962C8B-B14F-4D97-AF65-F5344CB8AC3E}">
        <p14:creationId xmlns:p14="http://schemas.microsoft.com/office/powerpoint/2010/main" val="4121494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PRECEDENT IN THE UNITED STATES TAX COURT (cont.)</a:t>
            </a:r>
            <a:endParaRPr lang="en-US" dirty="0"/>
          </a:p>
        </p:txBody>
      </p:sp>
      <p:sp>
        <p:nvSpPr>
          <p:cNvPr id="3" name="Content Placeholder 2"/>
          <p:cNvSpPr>
            <a:spLocks noGrp="1"/>
          </p:cNvSpPr>
          <p:nvPr>
            <p:ph idx="1"/>
          </p:nvPr>
        </p:nvSpPr>
        <p:spPr/>
        <p:txBody>
          <a:bodyPr>
            <a:normAutofit lnSpcReduction="10000"/>
          </a:bodyPr>
          <a:lstStyle/>
          <a:p>
            <a:r>
              <a:rPr lang="en-US" dirty="0" smtClean="0"/>
              <a:t>When Congress created the Tax Court, it enacted a provision that authorizes the Chief Judge to refer cases to the entire Court (Court Conference procedure).</a:t>
            </a:r>
          </a:p>
          <a:p>
            <a:r>
              <a:rPr lang="en-US" dirty="0" smtClean="0"/>
              <a:t>If an opinion is subject to Court Conference review and is adopted as the opinion of the Court following that review, it is issued as a Court-reviewed opinion that can include not only the main opinion but also concurring and dissenting opinions.</a:t>
            </a:r>
          </a:p>
          <a:p>
            <a:r>
              <a:rPr lang="en-US" dirty="0" smtClean="0"/>
              <a:t>The most important opinions of the Court are court-reviewed Tax Court opinions and Tax Court opinions that are not reviewed by the Court Conference but are designated for publication in the official Tax Court reporter.  These opinions [T.C. opinions] are precedential and the judges must follow them if they are squarely on point and cannot be distinguished.</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10</a:t>
            </a:fld>
            <a:endParaRPr lang="en-US" dirty="0"/>
          </a:p>
        </p:txBody>
      </p:sp>
    </p:spTree>
    <p:extLst>
      <p:ext uri="{BB962C8B-B14F-4D97-AF65-F5344CB8AC3E}">
        <p14:creationId xmlns:p14="http://schemas.microsoft.com/office/powerpoint/2010/main" val="2577727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COURT PRECEDENT</a:t>
            </a:r>
            <a:endParaRPr lang="en-US" dirty="0"/>
          </a:p>
        </p:txBody>
      </p:sp>
      <p:sp>
        <p:nvSpPr>
          <p:cNvPr id="3" name="Content Placeholder 2"/>
          <p:cNvSpPr>
            <a:spLocks noGrp="1"/>
          </p:cNvSpPr>
          <p:nvPr>
            <p:ph idx="1"/>
          </p:nvPr>
        </p:nvSpPr>
        <p:spPr/>
        <p:txBody>
          <a:bodyPr>
            <a:normAutofit/>
          </a:bodyPr>
          <a:lstStyle/>
          <a:p>
            <a:r>
              <a:rPr lang="en-US" sz="2400" dirty="0" smtClean="0"/>
              <a:t>The following types of decisions/opinions are considered precedential:</a:t>
            </a:r>
          </a:p>
          <a:p>
            <a:pPr lvl="1"/>
            <a:r>
              <a:rPr lang="en-US" sz="2400" dirty="0" smtClean="0"/>
              <a:t>Supreme Court opinions</a:t>
            </a:r>
          </a:p>
          <a:p>
            <a:pPr lvl="1"/>
            <a:r>
              <a:rPr lang="en-US" sz="2400" dirty="0" smtClean="0"/>
              <a:t>Court of Appeals opinions from the Court of Appeals having jurisdiction over the appeal – See </a:t>
            </a:r>
            <a:r>
              <a:rPr lang="en-US" sz="2400" u="sng" dirty="0" err="1" smtClean="0"/>
              <a:t>Golsen</a:t>
            </a:r>
            <a:r>
              <a:rPr lang="en-US" sz="2400" u="sng" dirty="0" smtClean="0"/>
              <a:t> v. Commissioner</a:t>
            </a:r>
            <a:r>
              <a:rPr lang="en-US" sz="2400" dirty="0" smtClean="0"/>
              <a:t>, 54 T.C. 757 (1970)</a:t>
            </a:r>
          </a:p>
          <a:p>
            <a:pPr lvl="1"/>
            <a:r>
              <a:rPr lang="en-US" sz="2400" dirty="0" smtClean="0"/>
              <a:t>Tax Court (T.C.) opinions (both reviewed and </a:t>
            </a:r>
            <a:r>
              <a:rPr lang="en-US" sz="2400" dirty="0" err="1" smtClean="0"/>
              <a:t>unreviewed</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D57F1E4F-1CFF-5643-939E-02111984F565}" type="slidenum">
              <a:rPr lang="en-US" smtClean="0"/>
              <a:t>11</a:t>
            </a:fld>
            <a:endParaRPr lang="en-US" dirty="0"/>
          </a:p>
        </p:txBody>
      </p:sp>
    </p:spTree>
    <p:extLst>
      <p:ext uri="{BB962C8B-B14F-4D97-AF65-F5344CB8AC3E}">
        <p14:creationId xmlns:p14="http://schemas.microsoft.com/office/powerpoint/2010/main" val="2148519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PRINCIPLE OF </a:t>
            </a:r>
            <a:r>
              <a:rPr lang="en-US" i="1" dirty="0" smtClean="0"/>
              <a:t>STARE DECISIS</a:t>
            </a:r>
            <a:endParaRPr lang="en-US" i="1" dirty="0"/>
          </a:p>
        </p:txBody>
      </p:sp>
      <p:sp>
        <p:nvSpPr>
          <p:cNvPr id="3" name="Content Placeholder 2"/>
          <p:cNvSpPr>
            <a:spLocks noGrp="1"/>
          </p:cNvSpPr>
          <p:nvPr>
            <p:ph idx="1"/>
          </p:nvPr>
        </p:nvSpPr>
        <p:spPr/>
        <p:txBody>
          <a:bodyPr/>
          <a:lstStyle/>
          <a:p>
            <a:r>
              <a:rPr lang="en-US" dirty="0" smtClean="0"/>
              <a:t>The Federal courts generally apply the principle of “</a:t>
            </a:r>
            <a:r>
              <a:rPr lang="en-US" i="1" dirty="0" smtClean="0"/>
              <a:t>stare decisis</a:t>
            </a:r>
            <a:r>
              <a:rPr lang="en-US" dirty="0" smtClean="0"/>
              <a:t>”.</a:t>
            </a:r>
          </a:p>
          <a:p>
            <a:r>
              <a:rPr lang="en-US" dirty="0" smtClean="0"/>
              <a:t>The doctrine is a policy tool to foster continuity, predictability, and stability in the law.  See, e.g., </a:t>
            </a:r>
            <a:r>
              <a:rPr lang="en-US" u="sng" dirty="0" smtClean="0"/>
              <a:t>CSX Transp., Inc. v. McBride</a:t>
            </a:r>
            <a:r>
              <a:rPr lang="en-US" dirty="0" smtClean="0"/>
              <a:t>, 564 U.S. 685, 699 (2011); </a:t>
            </a:r>
            <a:r>
              <a:rPr lang="en-US" u="sng" dirty="0" smtClean="0"/>
              <a:t>Hurst v. Florida</a:t>
            </a:r>
            <a:r>
              <a:rPr lang="en-US" dirty="0" smtClean="0"/>
              <a:t>, __ U.S. __, 136 S. Ct. 616, 623-24 (2016); </a:t>
            </a:r>
            <a:r>
              <a:rPr lang="en-US" u="sng" dirty="0" smtClean="0"/>
              <a:t>Johnson v. United States</a:t>
            </a:r>
            <a:r>
              <a:rPr lang="en-US" dirty="0" smtClean="0"/>
              <a:t>, __ U.S. __, 135 S. Ct. 2551, 2563 (2015); </a:t>
            </a:r>
            <a:r>
              <a:rPr lang="en-US" u="sng" dirty="0" smtClean="0"/>
              <a:t>Michigan v. Bay Mills Indian Community</a:t>
            </a:r>
            <a:r>
              <a:rPr lang="en-US" dirty="0" smtClean="0"/>
              <a:t>, __ U.S. __, 134 S. Ct. 2024 (2014).</a:t>
            </a:r>
          </a:p>
          <a:p>
            <a:r>
              <a:rPr lang="en-US" dirty="0" smtClean="0"/>
              <a:t>The doctrine is generally regarded as encouraging reliance upon and faith in the judicial system and its decisions, allowing for the development of predictable rules of law.</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12</a:t>
            </a:fld>
            <a:endParaRPr lang="en-US" dirty="0"/>
          </a:p>
        </p:txBody>
      </p:sp>
    </p:spTree>
    <p:extLst>
      <p:ext uri="{BB962C8B-B14F-4D97-AF65-F5344CB8AC3E}">
        <p14:creationId xmlns:p14="http://schemas.microsoft.com/office/powerpoint/2010/main" val="801405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STARE DECISIS </a:t>
            </a:r>
            <a:r>
              <a:rPr lang="en-US" dirty="0" smtClean="0"/>
              <a:t>(cont.)</a:t>
            </a:r>
            <a:endParaRPr lang="en-US" dirty="0"/>
          </a:p>
        </p:txBody>
      </p:sp>
      <p:sp>
        <p:nvSpPr>
          <p:cNvPr id="3" name="Content Placeholder 2"/>
          <p:cNvSpPr>
            <a:spLocks noGrp="1"/>
          </p:cNvSpPr>
          <p:nvPr>
            <p:ph idx="1"/>
          </p:nvPr>
        </p:nvSpPr>
        <p:spPr>
          <a:xfrm>
            <a:off x="1103312" y="1610316"/>
            <a:ext cx="8946541" cy="4638084"/>
          </a:xfrm>
        </p:spPr>
        <p:txBody>
          <a:bodyPr>
            <a:normAutofit/>
          </a:bodyPr>
          <a:lstStyle/>
          <a:p>
            <a:r>
              <a:rPr lang="en-US" dirty="0" smtClean="0"/>
              <a:t>In the United States, the doctrine of </a:t>
            </a:r>
            <a:r>
              <a:rPr lang="en-US" i="1" dirty="0" smtClean="0"/>
              <a:t>stare decisis </a:t>
            </a:r>
            <a:r>
              <a:rPr lang="en-US" dirty="0" smtClean="0"/>
              <a:t>is not a command, but a guideline to the courts.</a:t>
            </a:r>
          </a:p>
          <a:p>
            <a:r>
              <a:rPr lang="en-US" dirty="0" smtClean="0"/>
              <a:t>Under Supreme Court case law, when a precedent is challenged and cannot be distinguished, the Supreme Court will examine several factors to analyze whether </a:t>
            </a:r>
            <a:r>
              <a:rPr lang="en-US" i="1" dirty="0" smtClean="0"/>
              <a:t>stare decisis </a:t>
            </a:r>
            <a:r>
              <a:rPr lang="en-US" dirty="0" smtClean="0"/>
              <a:t>should apply:</a:t>
            </a:r>
          </a:p>
          <a:p>
            <a:pPr lvl="1"/>
            <a:r>
              <a:rPr lang="en-US" dirty="0" smtClean="0"/>
              <a:t> The quality of the prior decision’s reasoning;</a:t>
            </a:r>
          </a:p>
          <a:p>
            <a:pPr lvl="1"/>
            <a:r>
              <a:rPr lang="en-US" dirty="0" smtClean="0"/>
              <a:t> The workability of the rules established by the prior decision;</a:t>
            </a:r>
          </a:p>
          <a:p>
            <a:pPr lvl="1"/>
            <a:r>
              <a:rPr lang="en-US" dirty="0" smtClean="0"/>
              <a:t> The prior decision’s consistency with other related decisions;</a:t>
            </a:r>
          </a:p>
          <a:p>
            <a:pPr lvl="1"/>
            <a:r>
              <a:rPr lang="en-US" dirty="0" smtClean="0"/>
              <a:t> Developments since the prior decision was handed down; and </a:t>
            </a:r>
          </a:p>
          <a:p>
            <a:pPr lvl="1"/>
            <a:r>
              <a:rPr lang="en-US" dirty="0" smtClean="0"/>
              <a:t> Reliance interests in the prior decision (including the age of the prior decision).  See, e.g. </a:t>
            </a:r>
            <a:r>
              <a:rPr lang="en-US" u="sng" dirty="0" smtClean="0"/>
              <a:t>Janus v. Am. </a:t>
            </a:r>
            <a:r>
              <a:rPr lang="en-US" u="sng" dirty="0" err="1" smtClean="0"/>
              <a:t>Fed’n</a:t>
            </a:r>
            <a:r>
              <a:rPr lang="en-US" u="sng" dirty="0" smtClean="0"/>
              <a:t> of State, </a:t>
            </a:r>
            <a:r>
              <a:rPr lang="en-US" u="sng" dirty="0" err="1" smtClean="0"/>
              <a:t>Cty</a:t>
            </a:r>
            <a:r>
              <a:rPr lang="en-US" u="sng" dirty="0" smtClean="0"/>
              <a:t>., &amp; </a:t>
            </a:r>
            <a:r>
              <a:rPr lang="en-US" u="sng" dirty="0" err="1" smtClean="0"/>
              <a:t>Mun</a:t>
            </a:r>
            <a:r>
              <a:rPr lang="en-US" u="sng" dirty="0" smtClean="0"/>
              <a:t>. Employees</a:t>
            </a:r>
            <a:r>
              <a:rPr lang="en-US" dirty="0" smtClean="0"/>
              <a:t>, __ U.S. __, 138 S. Ct. 2448 (2018); </a:t>
            </a:r>
            <a:r>
              <a:rPr lang="en-US" u="sng" dirty="0" smtClean="0"/>
              <a:t>South Dakota v. Wayfair</a:t>
            </a:r>
            <a:r>
              <a:rPr lang="en-US" dirty="0" smtClean="0"/>
              <a:t>, __ U.S. __, 138 S. Ct. 2080 (2018).</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13</a:t>
            </a:fld>
            <a:endParaRPr lang="en-US" dirty="0"/>
          </a:p>
        </p:txBody>
      </p:sp>
    </p:spTree>
    <p:extLst>
      <p:ext uri="{BB962C8B-B14F-4D97-AF65-F5344CB8AC3E}">
        <p14:creationId xmlns:p14="http://schemas.microsoft.com/office/powerpoint/2010/main" val="3299587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GENERAL </a:t>
            </a:r>
            <a:r>
              <a:rPr lang="en-US" i="1" dirty="0" smtClean="0"/>
              <a:t>STARE DECISIS </a:t>
            </a:r>
            <a:r>
              <a:rPr lang="en-US" dirty="0" smtClean="0"/>
              <a:t>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When Congress can change the results of a Court decision interpreting a statute it enacted, the Supreme Court hews closely to precedent [“Considerations of </a:t>
            </a:r>
            <a:r>
              <a:rPr lang="en-US" i="1" dirty="0" smtClean="0"/>
              <a:t>stare decisis</a:t>
            </a:r>
            <a:r>
              <a:rPr lang="en-US" dirty="0" smtClean="0"/>
              <a:t> have special force in the area of statutory interpretation.” </a:t>
            </a:r>
            <a:r>
              <a:rPr lang="en-US" u="sng" dirty="0" smtClean="0"/>
              <a:t>Patterson v. McLean Credit Union</a:t>
            </a:r>
            <a:r>
              <a:rPr lang="en-US" dirty="0" smtClean="0"/>
              <a:t>, 491 U.S. 164, 172 (1989)].</a:t>
            </a:r>
          </a:p>
          <a:p>
            <a:r>
              <a:rPr lang="en-US" dirty="0" smtClean="0"/>
              <a:t>Conversely, in constitutional cases, the Supreme Court is less likely to apply </a:t>
            </a:r>
            <a:r>
              <a:rPr lang="en-US" i="1" dirty="0" smtClean="0"/>
              <a:t>stare decisis </a:t>
            </a:r>
            <a:r>
              <a:rPr lang="en-US" dirty="0" smtClean="0"/>
              <a:t>because only the Court is able to correct error in prior case law [The doctrine of </a:t>
            </a:r>
            <a:r>
              <a:rPr lang="en-US" i="1" dirty="0" smtClean="0"/>
              <a:t>stare decisis </a:t>
            </a:r>
            <a:r>
              <a:rPr lang="en-US" dirty="0" smtClean="0"/>
              <a:t>“is at its weakest when we interpret the Constitution because our interpretation can be altered only by constitutional amendment or by overruling our prior decisions”. </a:t>
            </a:r>
            <a:r>
              <a:rPr lang="en-US" dirty="0"/>
              <a:t> </a:t>
            </a:r>
            <a:r>
              <a:rPr lang="en-US" dirty="0" smtClean="0"/>
              <a:t> </a:t>
            </a:r>
            <a:r>
              <a:rPr lang="en-US" u="sng" dirty="0" smtClean="0"/>
              <a:t>Janus</a:t>
            </a:r>
            <a:r>
              <a:rPr lang="en-US" dirty="0" smtClean="0"/>
              <a:t>, 138 S. Ct. at 2478].</a:t>
            </a:r>
          </a:p>
          <a:p>
            <a:pPr lvl="1"/>
            <a:r>
              <a:rPr lang="en-US" dirty="0" smtClean="0"/>
              <a:t>Poor reasoning and unworkability of a prior rule and/or a change in circumstances can influence the analysis.</a:t>
            </a:r>
            <a:r>
              <a:rPr lang="en-US" u="sng" dirty="0" smtClean="0"/>
              <a:t>          </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14</a:t>
            </a:fld>
            <a:endParaRPr lang="en-US" dirty="0"/>
          </a:p>
        </p:txBody>
      </p:sp>
    </p:spTree>
    <p:extLst>
      <p:ext uri="{BB962C8B-B14F-4D97-AF65-F5344CB8AC3E}">
        <p14:creationId xmlns:p14="http://schemas.microsoft.com/office/powerpoint/2010/main" val="500017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GENERAL </a:t>
            </a:r>
            <a:r>
              <a:rPr lang="en-US" i="1" dirty="0" smtClean="0"/>
              <a:t>STARE DECISIS </a:t>
            </a:r>
            <a:r>
              <a:rPr lang="en-US" dirty="0" smtClean="0"/>
              <a:t>PRINCIPLES/TRENDS (cont.)</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In certain other types of cases, e.g. Dormant Commerce Clause cases, the Supreme Court  takes more of a middle position.</a:t>
            </a:r>
          </a:p>
          <a:p>
            <a:r>
              <a:rPr lang="en-US" sz="2400" dirty="0" smtClean="0"/>
              <a:t>As exemplified by the Supreme Court’s recent decision in </a:t>
            </a:r>
            <a:r>
              <a:rPr lang="en-US" sz="2400" u="sng" dirty="0" smtClean="0"/>
              <a:t>Wayfair</a:t>
            </a:r>
            <a:r>
              <a:rPr lang="en-US" sz="2400" dirty="0"/>
              <a:t>,</a:t>
            </a:r>
            <a:r>
              <a:rPr lang="en-US" sz="2400" dirty="0" smtClean="0"/>
              <a:t> 138 S. Ct. 2096, the Court sticks close to </a:t>
            </a:r>
            <a:r>
              <a:rPr lang="en-US" sz="2400" i="1" dirty="0" smtClean="0"/>
              <a:t>stare decisis </a:t>
            </a:r>
            <a:r>
              <a:rPr lang="en-US" sz="2400" dirty="0" smtClean="0"/>
              <a:t>because Congress could step in to correct any error, but it is also vigilant to ensure that its default rules do not infringe on the sovereign rights of the States.</a:t>
            </a:r>
          </a:p>
          <a:p>
            <a:r>
              <a:rPr lang="en-US" sz="2400" dirty="0" smtClean="0"/>
              <a:t>The Court has begun to stress that in the context of individual liberties, and particularly 1</a:t>
            </a:r>
            <a:r>
              <a:rPr lang="en-US" sz="2400" baseline="30000" dirty="0" smtClean="0"/>
              <a:t>st</a:t>
            </a:r>
            <a:r>
              <a:rPr lang="en-US" sz="2400" dirty="0" smtClean="0"/>
              <a:t> Amendment rights,</a:t>
            </a:r>
            <a:r>
              <a:rPr lang="en-US" sz="2400" i="1" u="sng" dirty="0"/>
              <a:t> </a:t>
            </a:r>
            <a:r>
              <a:rPr lang="en-US" sz="2400" i="1" dirty="0" smtClean="0"/>
              <a:t>stare decisis</a:t>
            </a:r>
            <a:r>
              <a:rPr lang="en-US" sz="2400" dirty="0" smtClean="0"/>
              <a:t> is at its weakest.  Stay tuned!</a:t>
            </a:r>
            <a:endParaRPr lang="en-US" sz="2400" dirty="0"/>
          </a:p>
        </p:txBody>
      </p:sp>
      <p:sp>
        <p:nvSpPr>
          <p:cNvPr id="4" name="Slide Number Placeholder 3"/>
          <p:cNvSpPr>
            <a:spLocks noGrp="1"/>
          </p:cNvSpPr>
          <p:nvPr>
            <p:ph type="sldNum" sz="quarter" idx="12"/>
          </p:nvPr>
        </p:nvSpPr>
        <p:spPr/>
        <p:txBody>
          <a:bodyPr/>
          <a:lstStyle/>
          <a:p>
            <a:fld id="{D57F1E4F-1CFF-5643-939E-02111984F565}" type="slidenum">
              <a:rPr lang="en-US" smtClean="0"/>
              <a:t>15</a:t>
            </a:fld>
            <a:endParaRPr lang="en-US" dirty="0"/>
          </a:p>
        </p:txBody>
      </p:sp>
    </p:spTree>
    <p:extLst>
      <p:ext uri="{BB962C8B-B14F-4D97-AF65-F5344CB8AC3E}">
        <p14:creationId xmlns:p14="http://schemas.microsoft.com/office/powerpoint/2010/main" val="3223906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INTERESTING FACTS</a:t>
            </a:r>
            <a:endParaRPr lang="en-US" dirty="0"/>
          </a:p>
        </p:txBody>
      </p:sp>
      <p:sp>
        <p:nvSpPr>
          <p:cNvPr id="3" name="Content Placeholder 2"/>
          <p:cNvSpPr>
            <a:spLocks noGrp="1"/>
          </p:cNvSpPr>
          <p:nvPr>
            <p:ph idx="1"/>
          </p:nvPr>
        </p:nvSpPr>
        <p:spPr>
          <a:xfrm>
            <a:off x="1103312" y="1553672"/>
            <a:ext cx="8946541" cy="4694728"/>
          </a:xfrm>
        </p:spPr>
        <p:txBody>
          <a:bodyPr/>
          <a:lstStyle/>
          <a:p>
            <a:r>
              <a:rPr lang="en-US" dirty="0" smtClean="0"/>
              <a:t>The Supreme Court under Chief Justice Roberts (the Roberts Court) (2005-present) has utilized the doctrine of </a:t>
            </a:r>
            <a:r>
              <a:rPr lang="en-US" i="1" dirty="0" smtClean="0"/>
              <a:t>stare decisis </a:t>
            </a:r>
            <a:r>
              <a:rPr lang="en-US" dirty="0" smtClean="0"/>
              <a:t>more that the Supreme Court under other Chief Justices going back to Chief Justice Warren.</a:t>
            </a:r>
          </a:p>
          <a:p>
            <a:r>
              <a:rPr lang="en-US" dirty="0" smtClean="0"/>
              <a:t>To date, the Roberts Court has expressly overruled 18 cases in 13 opinions during its 13 terms. </a:t>
            </a:r>
          </a:p>
          <a:p>
            <a:r>
              <a:rPr lang="en-US" dirty="0" smtClean="0"/>
              <a:t>By contrast, the Warren and Burger Courts on average overruled just over 4 decisions per term and the Rehnquist Court on average overruled approximately 3 decisions per term.</a:t>
            </a:r>
          </a:p>
          <a:p>
            <a:r>
              <a:rPr lang="en-US" dirty="0" smtClean="0"/>
              <a:t>Source of the above: Jonathan Adler,</a:t>
            </a:r>
            <a:r>
              <a:rPr lang="en-US" i="1" dirty="0"/>
              <a:t> </a:t>
            </a:r>
            <a:r>
              <a:rPr lang="en-US" i="1" dirty="0" smtClean="0"/>
              <a:t>The Stare Decisis Court?, </a:t>
            </a:r>
            <a:r>
              <a:rPr lang="en-US" dirty="0" smtClean="0"/>
              <a:t> The </a:t>
            </a:r>
            <a:r>
              <a:rPr lang="en-US" dirty="0" err="1" smtClean="0"/>
              <a:t>Volokh</a:t>
            </a:r>
            <a:r>
              <a:rPr lang="en-US" dirty="0" smtClean="0"/>
              <a:t> Conspiracy (July 8, 2018) [https://reason.com/volokh/2018/07/08/the-stare-decisis-court]</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16</a:t>
            </a:fld>
            <a:endParaRPr lang="en-US" dirty="0"/>
          </a:p>
        </p:txBody>
      </p:sp>
    </p:spTree>
    <p:extLst>
      <p:ext uri="{BB962C8B-B14F-4D97-AF65-F5344CB8AC3E}">
        <p14:creationId xmlns:p14="http://schemas.microsoft.com/office/powerpoint/2010/main" val="3218779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STARE DECISIS</a:t>
            </a:r>
            <a:r>
              <a:rPr lang="en-US" i="1" dirty="0"/>
              <a:t> </a:t>
            </a:r>
            <a:r>
              <a:rPr lang="en-US" dirty="0" smtClean="0"/>
              <a:t>AND THE TAX COURT</a:t>
            </a:r>
            <a:endParaRPr lang="en-US" i="1" dirty="0"/>
          </a:p>
        </p:txBody>
      </p:sp>
      <p:sp>
        <p:nvSpPr>
          <p:cNvPr id="3" name="Content Placeholder 2"/>
          <p:cNvSpPr>
            <a:spLocks noGrp="1"/>
          </p:cNvSpPr>
          <p:nvPr>
            <p:ph idx="1"/>
          </p:nvPr>
        </p:nvSpPr>
        <p:spPr/>
        <p:txBody>
          <a:bodyPr>
            <a:normAutofit lnSpcReduction="10000"/>
          </a:bodyPr>
          <a:lstStyle/>
          <a:p>
            <a:r>
              <a:rPr lang="en-US" dirty="0" smtClean="0"/>
              <a:t>The doctrine applies in the Tax Court, see, e.g., </a:t>
            </a:r>
            <a:r>
              <a:rPr lang="en-US" u="sng" dirty="0" err="1" smtClean="0"/>
              <a:t>Hesselink</a:t>
            </a:r>
            <a:r>
              <a:rPr lang="en-US" u="sng" dirty="0" smtClean="0"/>
              <a:t> v. Commissioner</a:t>
            </a:r>
            <a:r>
              <a:rPr lang="en-US" dirty="0" smtClean="0"/>
              <a:t>, 97 T.C. 94 (1991), but often as a defensive weapon by those who support the precedent under attack.  </a:t>
            </a:r>
            <a:endParaRPr lang="en-US" dirty="0"/>
          </a:p>
          <a:p>
            <a:r>
              <a:rPr lang="en-US" i="1" dirty="0" smtClean="0"/>
              <a:t>Stare decisis</a:t>
            </a:r>
            <a:r>
              <a:rPr lang="en-US" dirty="0" smtClean="0"/>
              <a:t> rarely controls the result in the Tax Court because much of the Court’s work involves statutory interpretation and Congress keeps changing the tax laws.</a:t>
            </a:r>
          </a:p>
          <a:p>
            <a:r>
              <a:rPr lang="en-US" dirty="0" smtClean="0"/>
              <a:t>Moreover, the </a:t>
            </a:r>
            <a:r>
              <a:rPr lang="en-US" u="sng" dirty="0" err="1" smtClean="0"/>
              <a:t>Golsen</a:t>
            </a:r>
            <a:r>
              <a:rPr lang="en-US" dirty="0" smtClean="0"/>
              <a:t> rule, which dictates that the Tax Court must follow and apply the precedent of the Court of Appeals with venue over the appeal </a:t>
            </a:r>
            <a:r>
              <a:rPr lang="en-US" u="sng" dirty="0" smtClean="0"/>
              <a:t>even if it conflicts with the Tax Court’s own opinions</a:t>
            </a:r>
            <a:r>
              <a:rPr lang="en-US" dirty="0" smtClean="0"/>
              <a:t>, creates a “hybrid rule” that has more impact on the Tax Court’s decisional process than the </a:t>
            </a:r>
            <a:r>
              <a:rPr lang="en-US" i="1" dirty="0" smtClean="0"/>
              <a:t>stare decisis</a:t>
            </a:r>
            <a:r>
              <a:rPr lang="en-US" dirty="0" smtClean="0"/>
              <a:t> doctrine as it is commonly understood.  See, e.g., </a:t>
            </a:r>
            <a:r>
              <a:rPr lang="en-US" u="sng" dirty="0" smtClean="0"/>
              <a:t>AGH Investments, LLC v. Commissioner</a:t>
            </a:r>
            <a:r>
              <a:rPr lang="en-US" dirty="0" smtClean="0"/>
              <a:t>, 140 T.C. 73 (2013). </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17</a:t>
            </a:fld>
            <a:endParaRPr lang="en-US" dirty="0"/>
          </a:p>
        </p:txBody>
      </p:sp>
    </p:spTree>
    <p:extLst>
      <p:ext uri="{BB962C8B-B14F-4D97-AF65-F5344CB8AC3E}">
        <p14:creationId xmlns:p14="http://schemas.microsoft.com/office/powerpoint/2010/main" val="2265328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UNITED STATES CONSTITUTION AND THE POWER TO TAX</a:t>
            </a:r>
            <a:endParaRPr lang="en-US" dirty="0"/>
          </a:p>
        </p:txBody>
      </p:sp>
      <p:sp>
        <p:nvSpPr>
          <p:cNvPr id="3" name="Content Placeholder 2"/>
          <p:cNvSpPr>
            <a:spLocks noGrp="1"/>
          </p:cNvSpPr>
          <p:nvPr>
            <p:ph idx="1"/>
          </p:nvPr>
        </p:nvSpPr>
        <p:spPr/>
        <p:txBody>
          <a:bodyPr>
            <a:normAutofit lnSpcReduction="10000"/>
          </a:bodyPr>
          <a:lstStyle/>
          <a:p>
            <a:r>
              <a:rPr lang="en-US" dirty="0" smtClean="0"/>
              <a:t>The power to tax in the United States arises from the United States Constitution.</a:t>
            </a:r>
          </a:p>
          <a:p>
            <a:r>
              <a:rPr lang="en-US" dirty="0" smtClean="0"/>
              <a:t>The Constitution establishes three branches of government - legislative (Congress), executive, and judicial – and outlines their powers.</a:t>
            </a:r>
          </a:p>
          <a:p>
            <a:r>
              <a:rPr lang="en-US" dirty="0" smtClean="0"/>
              <a:t>The legislative branch(Congress) has the power to impose taxes but legislative proposals generally do not become law without the President’s signature.</a:t>
            </a:r>
          </a:p>
          <a:p>
            <a:r>
              <a:rPr lang="en-US" dirty="0" smtClean="0"/>
              <a:t>The executive branch (the President) has the power to make treaties but only with the concurrence of the Senate.</a:t>
            </a:r>
          </a:p>
          <a:p>
            <a:r>
              <a:rPr lang="en-US" dirty="0" smtClean="0"/>
              <a:t>The judicial branch has the power to hear cases arising under the Constitution, statutes, and treaties.</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2</a:t>
            </a:fld>
            <a:endParaRPr lang="en-US" dirty="0"/>
          </a:p>
        </p:txBody>
      </p:sp>
    </p:spTree>
    <p:extLst>
      <p:ext uri="{BB962C8B-B14F-4D97-AF65-F5344CB8AC3E}">
        <p14:creationId xmlns:p14="http://schemas.microsoft.com/office/powerpoint/2010/main" val="98161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TAXING POWER AND LIMITATIONS</a:t>
            </a:r>
            <a:endParaRPr lang="en-US" dirty="0"/>
          </a:p>
        </p:txBody>
      </p:sp>
      <p:sp>
        <p:nvSpPr>
          <p:cNvPr id="3" name="Content Placeholder 2"/>
          <p:cNvSpPr>
            <a:spLocks noGrp="1"/>
          </p:cNvSpPr>
          <p:nvPr>
            <p:ph idx="1"/>
          </p:nvPr>
        </p:nvSpPr>
        <p:spPr/>
        <p:txBody>
          <a:bodyPr/>
          <a:lstStyle/>
          <a:p>
            <a:r>
              <a:rPr lang="en-US" dirty="0" smtClean="0"/>
              <a:t>The Constitution gives Congress the power to impose taxes but places limitations on that power.</a:t>
            </a:r>
          </a:p>
          <a:p>
            <a:r>
              <a:rPr lang="en-US" dirty="0" smtClean="0"/>
              <a:t>Direct taxes must be apportioned [U.S. Constitution, art. I, §2, cl. 3].</a:t>
            </a:r>
          </a:p>
          <a:p>
            <a:r>
              <a:rPr lang="en-US" dirty="0" smtClean="0"/>
              <a:t>Other taxes must be uniform throughout the United States [U.S. Constitution, art. I, §8, cl. 1].</a:t>
            </a:r>
          </a:p>
          <a:p>
            <a:r>
              <a:rPr lang="en-US" dirty="0" smtClean="0"/>
              <a:t>Procedural limitations are also imposed, e.g., bills that would raise revenue must originate in the House of Representatives [U.S. Constitution, art. I, §7, cl. 1].</a:t>
            </a:r>
          </a:p>
          <a:p>
            <a:r>
              <a:rPr lang="en-US" dirty="0"/>
              <a:t> </a:t>
            </a:r>
            <a:r>
              <a:rPr lang="en-US" dirty="0" smtClean="0"/>
              <a:t>The 16</a:t>
            </a:r>
            <a:r>
              <a:rPr lang="en-US" baseline="30000" dirty="0" smtClean="0"/>
              <a:t>th</a:t>
            </a:r>
            <a:r>
              <a:rPr lang="en-US" dirty="0" smtClean="0"/>
              <a:t> Amendment specifically authorizes Congress to lay and collect taxes on income from whatever source derived, without apportionment among the States [U.S. Constitution, amend. XVI].</a:t>
            </a:r>
          </a:p>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3</a:t>
            </a:fld>
            <a:endParaRPr lang="en-US" dirty="0"/>
          </a:p>
        </p:txBody>
      </p:sp>
    </p:spTree>
    <p:extLst>
      <p:ext uri="{BB962C8B-B14F-4D97-AF65-F5344CB8AC3E}">
        <p14:creationId xmlns:p14="http://schemas.microsoft.com/office/powerpoint/2010/main" val="476904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THE FEDERAL COURTS IN TAXATION MATTERS</a:t>
            </a:r>
            <a:endParaRPr lang="en-US" dirty="0"/>
          </a:p>
        </p:txBody>
      </p:sp>
      <p:sp>
        <p:nvSpPr>
          <p:cNvPr id="3" name="Content Placeholder 2"/>
          <p:cNvSpPr>
            <a:spLocks noGrp="1"/>
          </p:cNvSpPr>
          <p:nvPr>
            <p:ph idx="1"/>
          </p:nvPr>
        </p:nvSpPr>
        <p:spPr/>
        <p:txBody>
          <a:bodyPr/>
          <a:lstStyle/>
          <a:p>
            <a:r>
              <a:rPr lang="en-US" dirty="0" smtClean="0"/>
              <a:t>The Federal courts are authorized to hear and decide tax cases under certain circumstances.</a:t>
            </a:r>
          </a:p>
          <a:p>
            <a:r>
              <a:rPr lang="en-US" dirty="0" smtClean="0"/>
              <a:t>Only a court can declare a statute or administrative interpretation unconstitutional.</a:t>
            </a:r>
          </a:p>
          <a:p>
            <a:r>
              <a:rPr lang="en-US" dirty="0" smtClean="0"/>
              <a:t>The Federal courts are often asked to resolve interpretive issues with respect to Federal tax statutes.</a:t>
            </a:r>
          </a:p>
          <a:p>
            <a:r>
              <a:rPr lang="en-US" dirty="0" smtClean="0"/>
              <a:t>The tax cases heard by the Federal courts can involve factual issues, legal issues, or mixed questions of fact and law.</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4</a:t>
            </a:fld>
            <a:endParaRPr lang="en-US" dirty="0"/>
          </a:p>
        </p:txBody>
      </p:sp>
    </p:spTree>
    <p:extLst>
      <p:ext uri="{BB962C8B-B14F-4D97-AF65-F5344CB8AC3E}">
        <p14:creationId xmlns:p14="http://schemas.microsoft.com/office/powerpoint/2010/main" val="208912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COURT STRUCTURE AND WHY IT’S IMPORTANT</a:t>
            </a:r>
            <a:endParaRPr lang="en-US" dirty="0"/>
          </a:p>
        </p:txBody>
      </p:sp>
      <p:sp>
        <p:nvSpPr>
          <p:cNvPr id="3" name="Content Placeholder 2"/>
          <p:cNvSpPr>
            <a:spLocks noGrp="1"/>
          </p:cNvSpPr>
          <p:nvPr>
            <p:ph idx="1"/>
          </p:nvPr>
        </p:nvSpPr>
        <p:spPr/>
        <p:txBody>
          <a:bodyPr>
            <a:normAutofit lnSpcReduction="10000"/>
          </a:bodyPr>
          <a:lstStyle/>
          <a:p>
            <a:r>
              <a:rPr lang="en-US" dirty="0" smtClean="0"/>
              <a:t>The U.S. court structure is a pyramid with the U.S. Supreme Court at the top, the Courts of Appeals in the center, and the Federal trial courts at the base.</a:t>
            </a:r>
          </a:p>
          <a:p>
            <a:r>
              <a:rPr lang="en-US" dirty="0" smtClean="0"/>
              <a:t>There are four types of Federal trial courts that can hear Federal tax disputes:</a:t>
            </a:r>
          </a:p>
          <a:p>
            <a:pPr lvl="1"/>
            <a:r>
              <a:rPr lang="en-US" dirty="0" smtClean="0"/>
              <a:t>The United States Tax Court, which has national jurisdiction and hears approximately 97% of all civil tax cases filed in the United States;</a:t>
            </a:r>
          </a:p>
          <a:p>
            <a:pPr lvl="1"/>
            <a:r>
              <a:rPr lang="en-US" dirty="0" smtClean="0"/>
              <a:t>The United States district courts, whose jurisdiction over tax cases is limited by geography and statute (refund jurisdiction only);</a:t>
            </a:r>
          </a:p>
          <a:p>
            <a:pPr lvl="1"/>
            <a:r>
              <a:rPr lang="en-US" dirty="0" smtClean="0"/>
              <a:t>The United States Court of Federal Claims, which has national jurisdiction but can only hear refund cases;</a:t>
            </a:r>
          </a:p>
          <a:p>
            <a:pPr lvl="1"/>
            <a:r>
              <a:rPr lang="en-US" dirty="0" smtClean="0"/>
              <a:t>The United States bankruptcy courts, which can hear tax claims only in the context of a bankruptcy proceeding.</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5</a:t>
            </a:fld>
            <a:endParaRPr lang="en-US" dirty="0"/>
          </a:p>
        </p:txBody>
      </p:sp>
    </p:spTree>
    <p:extLst>
      <p:ext uri="{BB962C8B-B14F-4D97-AF65-F5344CB8AC3E}">
        <p14:creationId xmlns:p14="http://schemas.microsoft.com/office/powerpoint/2010/main" val="2755897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COURT STRUCTURE AND WHY IT’S IMPORTANT (cont.)</a:t>
            </a:r>
            <a:endParaRPr lang="en-US" dirty="0"/>
          </a:p>
        </p:txBody>
      </p:sp>
      <p:sp>
        <p:nvSpPr>
          <p:cNvPr id="3" name="Content Placeholder 2"/>
          <p:cNvSpPr>
            <a:spLocks noGrp="1"/>
          </p:cNvSpPr>
          <p:nvPr>
            <p:ph idx="1"/>
          </p:nvPr>
        </p:nvSpPr>
        <p:spPr/>
        <p:txBody>
          <a:bodyPr/>
          <a:lstStyle/>
          <a:p>
            <a:r>
              <a:rPr lang="en-US" dirty="0" smtClean="0"/>
              <a:t>Each type of Federal court applies some concept of “precedent” but what constitutes precedent differs depending on the court.</a:t>
            </a:r>
          </a:p>
          <a:p>
            <a:r>
              <a:rPr lang="en-US" dirty="0" smtClean="0"/>
              <a:t>The U.S. district courts generally consider the following to be precedential – Supreme Court opinions, the opinions of the Court of Appeals for the geographical circuit in which the particular court is located, and maybe other opinions issued by the district court.</a:t>
            </a:r>
          </a:p>
          <a:p>
            <a:r>
              <a:rPr lang="en-US" dirty="0" smtClean="0"/>
              <a:t>The Court of Federal Claims treats Supreme Court opinions and the opinions of the Court of Appeals for the Federal Circuit as precedent but the judges sometimes disagree and do not follow the opinions of other judges on the Court with which they disagree.</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6</a:t>
            </a:fld>
            <a:endParaRPr lang="en-US" dirty="0"/>
          </a:p>
        </p:txBody>
      </p:sp>
    </p:spTree>
    <p:extLst>
      <p:ext uri="{BB962C8B-B14F-4D97-AF65-F5344CB8AC3E}">
        <p14:creationId xmlns:p14="http://schemas.microsoft.com/office/powerpoint/2010/main" val="1725850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Courts of Appeals – A Map</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1100" y="1553671"/>
            <a:ext cx="7390397" cy="4288779"/>
          </a:xfrm>
        </p:spPr>
      </p:pic>
      <p:sp>
        <p:nvSpPr>
          <p:cNvPr id="4" name="Slide Number Placeholder 3"/>
          <p:cNvSpPr>
            <a:spLocks noGrp="1"/>
          </p:cNvSpPr>
          <p:nvPr>
            <p:ph type="sldNum" sz="quarter" idx="12"/>
          </p:nvPr>
        </p:nvSpPr>
        <p:spPr/>
        <p:txBody>
          <a:bodyPr/>
          <a:lstStyle/>
          <a:p>
            <a:fld id="{D57F1E4F-1CFF-5643-939E-02111984F565}" type="slidenum">
              <a:rPr lang="en-US" smtClean="0"/>
              <a:t>7</a:t>
            </a:fld>
            <a:endParaRPr lang="en-US" dirty="0"/>
          </a:p>
        </p:txBody>
      </p:sp>
    </p:spTree>
    <p:extLst>
      <p:ext uri="{BB962C8B-B14F-4D97-AF65-F5344CB8AC3E}">
        <p14:creationId xmlns:p14="http://schemas.microsoft.com/office/powerpoint/2010/main" val="1453508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 COURT STRUCTURE AND WHY IT’S IMPORTANT (cont.)</a:t>
            </a:r>
            <a:endParaRPr lang="en-US" dirty="0"/>
          </a:p>
        </p:txBody>
      </p:sp>
      <p:sp>
        <p:nvSpPr>
          <p:cNvPr id="3" name="Content Placeholder 2"/>
          <p:cNvSpPr>
            <a:spLocks noGrp="1"/>
          </p:cNvSpPr>
          <p:nvPr>
            <p:ph idx="1"/>
          </p:nvPr>
        </p:nvSpPr>
        <p:spPr/>
        <p:txBody>
          <a:bodyPr>
            <a:normAutofit/>
          </a:bodyPr>
          <a:lstStyle/>
          <a:p>
            <a:r>
              <a:rPr lang="en-US" sz="2400" dirty="0" smtClean="0"/>
              <a:t>Each United States Court of Appeal considers the opinions of the Supreme Court and its own opinions to be precedent.</a:t>
            </a:r>
          </a:p>
          <a:p>
            <a:r>
              <a:rPr lang="en-US" sz="2400" dirty="0" smtClean="0"/>
              <a:t>The Courts of Appeals are not bound by the opinions of the other Courts of Appeals but may consider them persuasive.</a:t>
            </a:r>
          </a:p>
          <a:p>
            <a:r>
              <a:rPr lang="en-US" sz="2400" dirty="0" smtClean="0"/>
              <a:t>The Courts of Appeals sometimes disagree and issue opinions that conflict with each other.  That disagreement creates a “circuit split”, which the Supreme Court will sometimes, but not always, resolve. </a:t>
            </a:r>
            <a:endParaRPr lang="en-US" sz="2400" dirty="0"/>
          </a:p>
        </p:txBody>
      </p:sp>
      <p:sp>
        <p:nvSpPr>
          <p:cNvPr id="4" name="Slide Number Placeholder 3"/>
          <p:cNvSpPr>
            <a:spLocks noGrp="1"/>
          </p:cNvSpPr>
          <p:nvPr>
            <p:ph type="sldNum" sz="quarter" idx="12"/>
          </p:nvPr>
        </p:nvSpPr>
        <p:spPr/>
        <p:txBody>
          <a:bodyPr/>
          <a:lstStyle/>
          <a:p>
            <a:fld id="{D57F1E4F-1CFF-5643-939E-02111984F565}" type="slidenum">
              <a:rPr lang="en-US" smtClean="0"/>
              <a:t>8</a:t>
            </a:fld>
            <a:endParaRPr lang="en-US" dirty="0"/>
          </a:p>
        </p:txBody>
      </p:sp>
    </p:spTree>
    <p:extLst>
      <p:ext uri="{BB962C8B-B14F-4D97-AF65-F5344CB8AC3E}">
        <p14:creationId xmlns:p14="http://schemas.microsoft.com/office/powerpoint/2010/main" val="2782330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PRECEDENT IN THE UNITED STATES TAX COURT</a:t>
            </a:r>
            <a:endParaRPr lang="en-US" dirty="0"/>
          </a:p>
        </p:txBody>
      </p:sp>
      <p:sp>
        <p:nvSpPr>
          <p:cNvPr id="3" name="Content Placeholder 2"/>
          <p:cNvSpPr>
            <a:spLocks noGrp="1"/>
          </p:cNvSpPr>
          <p:nvPr>
            <p:ph idx="1"/>
          </p:nvPr>
        </p:nvSpPr>
        <p:spPr/>
        <p:txBody>
          <a:bodyPr/>
          <a:lstStyle/>
          <a:p>
            <a:r>
              <a:rPr lang="en-US" dirty="0" smtClean="0"/>
              <a:t>The Tax Court has nationwide jurisdiction and its decisions may generally be appealed to any of the geographically-based Courts of Appeals (there are 12 of them), depending on where the taxpayer resides or has its principal place of business.</a:t>
            </a:r>
          </a:p>
          <a:p>
            <a:r>
              <a:rPr lang="en-US" dirty="0" smtClean="0"/>
              <a:t>A party to a Tax Court case may also request the Supreme Court to hear the case, generally after a Court of Appeals has ruled on the appeal.</a:t>
            </a:r>
          </a:p>
          <a:p>
            <a:r>
              <a:rPr lang="en-US" dirty="0" smtClean="0"/>
              <a:t>As a result, the Tax Court, unlike most other Federal trial courts, has 13 “bosses” – the Supreme Court and each of the geographically-based Courts of Appeals!</a:t>
            </a:r>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9</a:t>
            </a:fld>
            <a:endParaRPr lang="en-US" dirty="0"/>
          </a:p>
        </p:txBody>
      </p:sp>
    </p:spTree>
    <p:extLst>
      <p:ext uri="{BB962C8B-B14F-4D97-AF65-F5344CB8AC3E}">
        <p14:creationId xmlns:p14="http://schemas.microsoft.com/office/powerpoint/2010/main" val="17371267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248</TotalTime>
  <Words>1913</Words>
  <Application>Microsoft Office PowerPoint</Application>
  <PresentationFormat>Widescreen</PresentationFormat>
  <Paragraphs>102</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Ion</vt:lpstr>
      <vt:lpstr>STARE DECISIS AND PRECEDENT: A CASE STUDY</vt:lpstr>
      <vt:lpstr>THE UNITED STATES CONSTITUTION AND THE POWER TO TAX</vt:lpstr>
      <vt:lpstr>TAXING POWER AND LIMITATIONS</vt:lpstr>
      <vt:lpstr>THE ROLE OF THE FEDERAL COURTS IN TAXATION MATTERS</vt:lpstr>
      <vt:lpstr>THE U.S. COURT STRUCTURE AND WHY IT’S IMPORTANT</vt:lpstr>
      <vt:lpstr>THE U.S. COURT STRUCTURE AND WHY IT’S IMPORTANT (cont.)</vt:lpstr>
      <vt:lpstr>U.S. Courts of Appeals – A Map</vt:lpstr>
      <vt:lpstr>The U.S. COURT STRUCTURE AND WHY IT’S IMPORTANT (cont.)</vt:lpstr>
      <vt:lpstr>PRECEDENT IN THE UNITED STATES TAX COURT</vt:lpstr>
      <vt:lpstr>PRECEDENT IN THE UNITED STATES TAX COURT (cont.)</vt:lpstr>
      <vt:lpstr>TAX COURT PRECEDENT</vt:lpstr>
      <vt:lpstr>THE PRINCIPLE OF STARE DECISIS</vt:lpstr>
      <vt:lpstr>STARE DECISIS (cont.)</vt:lpstr>
      <vt:lpstr>SOME GENERAL STARE DECISIS PRINCIPLES</vt:lpstr>
      <vt:lpstr>SOME GENERAL STARE DECISIS PRINCIPLES/TRENDS (cont.)</vt:lpstr>
      <vt:lpstr>SOME INTERESTING FACTS</vt:lpstr>
      <vt:lpstr>STARE DECISIS AND THE TAX COURT</vt:lpstr>
    </vt:vector>
  </TitlesOfParts>
  <Company>USTC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STARE DECISIS AND PRECEDENT: A CASE STUDY</dc:title>
  <dc:creator>Marvel, Judge</dc:creator>
  <cp:lastModifiedBy>Gauthier, Phyllis</cp:lastModifiedBy>
  <cp:revision>25</cp:revision>
  <cp:lastPrinted>2018-09-07T11:34:51Z</cp:lastPrinted>
  <dcterms:created xsi:type="dcterms:W3CDTF">2018-09-04T15:31:35Z</dcterms:created>
  <dcterms:modified xsi:type="dcterms:W3CDTF">2021-02-22T16:48:36Z</dcterms:modified>
</cp:coreProperties>
</file>